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4"/>
  </p:sldMasterIdLst>
  <p:notesMasterIdLst>
    <p:notesMasterId r:id="rId35"/>
  </p:notesMasterIdLst>
  <p:sldIdLst>
    <p:sldId id="307" r:id="rId5"/>
    <p:sldId id="257" r:id="rId6"/>
    <p:sldId id="258" r:id="rId7"/>
    <p:sldId id="269" r:id="rId8"/>
    <p:sldId id="277" r:id="rId9"/>
    <p:sldId id="271" r:id="rId10"/>
    <p:sldId id="260" r:id="rId11"/>
    <p:sldId id="292" r:id="rId12"/>
    <p:sldId id="294" r:id="rId13"/>
    <p:sldId id="296" r:id="rId14"/>
    <p:sldId id="297" r:id="rId15"/>
    <p:sldId id="299" r:id="rId16"/>
    <p:sldId id="298" r:id="rId17"/>
    <p:sldId id="265" r:id="rId18"/>
    <p:sldId id="300" r:id="rId19"/>
    <p:sldId id="310" r:id="rId20"/>
    <p:sldId id="314" r:id="rId21"/>
    <p:sldId id="266" r:id="rId22"/>
    <p:sldId id="320" r:id="rId23"/>
    <p:sldId id="313" r:id="rId24"/>
    <p:sldId id="303" r:id="rId25"/>
    <p:sldId id="315" r:id="rId26"/>
    <p:sldId id="322" r:id="rId27"/>
    <p:sldId id="323" r:id="rId28"/>
    <p:sldId id="317" r:id="rId29"/>
    <p:sldId id="318" r:id="rId30"/>
    <p:sldId id="321" r:id="rId31"/>
    <p:sldId id="324" r:id="rId32"/>
    <p:sldId id="309" r:id="rId33"/>
    <p:sldId id="302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98" autoAdjust="0"/>
    <p:restoredTop sz="94660"/>
  </p:normalViewPr>
  <p:slideViewPr>
    <p:cSldViewPr>
      <p:cViewPr>
        <p:scale>
          <a:sx n="100" d="100"/>
          <a:sy n="100" d="100"/>
        </p:scale>
        <p:origin x="-1986" y="-3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93BCE-0E4E-439F-99B7-B0B558BE1B76}" type="datetimeFigureOut">
              <a:rPr lang="en-US" smtClean="0"/>
              <a:t>1/16/2019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9786E9-57F5-4F0B-8B8F-1CF024C024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86E9-57F5-4F0B-8B8F-1CF024C0249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716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IGATE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692914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147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09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97">
            <a:extLst>
              <a:ext uri="{FF2B5EF4-FFF2-40B4-BE49-F238E27FC236}">
                <a16:creationId xmlns:a16="http://schemas.microsoft.com/office/drawing/2014/main" xmlns="" id="{46279687-00F0-4823-8159-585447C125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3845575" y="0"/>
            <a:ext cx="5298425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305991" y="3068961"/>
            <a:ext cx="3725949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5991" y="3932560"/>
            <a:ext cx="3725949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pic>
        <p:nvPicPr>
          <p:cNvPr id="7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05991" y="6101473"/>
            <a:ext cx="17145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40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3" pos="721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14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83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395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73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668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594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920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623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AFD37-AD10-44C5-8B24-D05412B107A6}" type="datetimeFigureOut">
              <a:rPr lang="en-US" smtClean="0"/>
              <a:t>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IGATE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050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200" y="152400"/>
            <a:ext cx="89154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i="1" spc="50" dirty="0">
                <a:ln w="11430"/>
                <a:solidFill>
                  <a:schemeClr val="tx2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Statistical Analysis of Campus Recruitments</a:t>
            </a:r>
          </a:p>
        </p:txBody>
      </p:sp>
      <p:pic>
        <p:nvPicPr>
          <p:cNvPr id="4" name="Picture 3" descr="D:\Users\mroopa\Desktop\IMAGES\shortlistin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0"/>
            <a:ext cx="9144000" cy="495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937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52600" y="304800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u="sng" dirty="0" smtClean="0"/>
              <a:t>College Dimension Table</a:t>
            </a:r>
            <a:endParaRPr lang="en-US" sz="2400" b="1" i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14399"/>
            <a:ext cx="6324600" cy="510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62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8800" y="297507"/>
            <a:ext cx="5029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u="sng" dirty="0" smtClean="0"/>
              <a:t>Company Dimension </a:t>
            </a:r>
            <a:r>
              <a:rPr lang="en-US" sz="2400" b="1" i="1" u="sng" dirty="0"/>
              <a:t>T</a:t>
            </a:r>
            <a:r>
              <a:rPr lang="en-US" sz="2400" b="1" i="1" u="sng" dirty="0" smtClean="0"/>
              <a:t>able</a:t>
            </a:r>
            <a:endParaRPr lang="en-US" sz="2400" b="1" i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57250"/>
            <a:ext cx="5967778" cy="498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6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00666" y="457200"/>
            <a:ext cx="4481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u="sng" dirty="0" smtClean="0"/>
              <a:t>Survey Dimension </a:t>
            </a:r>
            <a:r>
              <a:rPr lang="en-US" sz="2400" b="1" i="1" u="sng" dirty="0"/>
              <a:t>T</a:t>
            </a:r>
            <a:r>
              <a:rPr lang="en-US" sz="2400" b="1" i="1" u="sng" dirty="0" smtClean="0"/>
              <a:t>able</a:t>
            </a:r>
            <a:endParaRPr lang="en-US" sz="2400" b="1" i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720" y="918865"/>
            <a:ext cx="5963025" cy="506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17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09800" y="304799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u="sng" dirty="0" smtClean="0"/>
              <a:t>Time Dimension Table</a:t>
            </a:r>
            <a:endParaRPr lang="en-US" sz="2400" b="1" i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20" y="1071233"/>
            <a:ext cx="8125960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6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28600" y="1476375"/>
            <a:ext cx="1390650" cy="372427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Source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(</a:t>
            </a:r>
            <a:r>
              <a:rPr lang="en-US" dirty="0">
                <a:solidFill>
                  <a:schemeClr val="bg1"/>
                </a:solidFill>
              </a:rPr>
              <a:t>S</a:t>
            </a:r>
            <a:r>
              <a:rPr lang="en-US" dirty="0" smtClean="0">
                <a:solidFill>
                  <a:schemeClr val="bg1"/>
                </a:solidFill>
              </a:rPr>
              <a:t>taging Area)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687365" y="937885"/>
            <a:ext cx="1533525" cy="107698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College Dimension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(Lookup)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934200" y="1785936"/>
            <a:ext cx="1469232" cy="351472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College Fact</a:t>
            </a: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Survey Fact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717130" y="2247900"/>
            <a:ext cx="1569244" cy="13716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Company Dimension </a:t>
            </a:r>
            <a:r>
              <a:rPr lang="en-US" sz="1000" dirty="0" smtClean="0">
                <a:solidFill>
                  <a:schemeClr val="bg1"/>
                </a:solidFill>
              </a:rPr>
              <a:t>(Lookup)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07330" y="228600"/>
            <a:ext cx="6722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u="sng" dirty="0" smtClean="0"/>
              <a:t>Populating Fact Tables</a:t>
            </a:r>
            <a:endParaRPr lang="en-US" sz="2800" b="1" i="1" u="sng" dirty="0">
              <a:latin typeface="+mj-lt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717130" y="3829049"/>
            <a:ext cx="1650207" cy="13716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Survey Dimensions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(Lookup)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780233" y="5334000"/>
            <a:ext cx="1565672" cy="13716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Time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Dimension </a:t>
            </a:r>
            <a:r>
              <a:rPr lang="en-US" sz="1000" dirty="0" smtClean="0">
                <a:solidFill>
                  <a:schemeClr val="bg1"/>
                </a:solidFill>
              </a:rPr>
              <a:t>(Lookup)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1" name="Right Arrow 40"/>
          <p:cNvSpPr/>
          <p:nvPr/>
        </p:nvSpPr>
        <p:spPr>
          <a:xfrm>
            <a:off x="1647825" y="3057525"/>
            <a:ext cx="1640084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Elbow Connector 44"/>
          <p:cNvCxnSpPr/>
          <p:nvPr/>
        </p:nvCxnSpPr>
        <p:spPr>
          <a:xfrm rot="5400000" flipH="1" flipV="1">
            <a:off x="2707479" y="2323504"/>
            <a:ext cx="1419225" cy="25836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/>
          <p:nvPr/>
        </p:nvCxnSpPr>
        <p:spPr>
          <a:xfrm rot="16200000" flipH="1">
            <a:off x="2198490" y="4382097"/>
            <a:ext cx="2743198" cy="53220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3311721" y="3209925"/>
            <a:ext cx="46910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3311721" y="4514849"/>
            <a:ext cx="40540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ight Arrow 68"/>
          <p:cNvSpPr/>
          <p:nvPr/>
        </p:nvSpPr>
        <p:spPr>
          <a:xfrm>
            <a:off x="5867400" y="3638552"/>
            <a:ext cx="1066800" cy="30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ight Brace 69"/>
          <p:cNvSpPr/>
          <p:nvPr/>
        </p:nvSpPr>
        <p:spPr>
          <a:xfrm>
            <a:off x="5253631" y="1476374"/>
            <a:ext cx="613769" cy="4739013"/>
          </a:xfrm>
          <a:prstGeom prst="rightBrace">
            <a:avLst>
              <a:gd name="adj1" fmla="val 8333"/>
              <a:gd name="adj2" fmla="val 4939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35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05000" y="228599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u="sng" dirty="0" smtClean="0"/>
              <a:t>Fact Tables</a:t>
            </a:r>
            <a:endParaRPr lang="en-US" sz="2400" b="1" i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990599"/>
            <a:ext cx="3048000" cy="4854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962024"/>
            <a:ext cx="2895600" cy="487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1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66874" y="533400"/>
            <a:ext cx="6257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u="sng" dirty="0" smtClean="0"/>
              <a:t>College Fact </a:t>
            </a:r>
            <a:r>
              <a:rPr lang="en-US" sz="2400" b="1" i="1" u="sng" dirty="0"/>
              <a:t>T</a:t>
            </a:r>
            <a:r>
              <a:rPr lang="en-US" sz="2400" b="1" i="1" u="sng" dirty="0" smtClean="0"/>
              <a:t>able </a:t>
            </a:r>
            <a:r>
              <a:rPr lang="en-US" sz="2400" b="1" i="1" u="sng" dirty="0"/>
              <a:t>D</a:t>
            </a:r>
            <a:r>
              <a:rPr lang="en-US" sz="2400" b="1" i="1" u="sng" dirty="0" smtClean="0"/>
              <a:t>ata</a:t>
            </a:r>
            <a:endParaRPr lang="en-US" sz="2400" b="1" i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295400"/>
            <a:ext cx="6971932" cy="472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49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71600" y="53340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u="sng" dirty="0" smtClean="0"/>
              <a:t>Survey Fact </a:t>
            </a:r>
            <a:r>
              <a:rPr lang="en-US" sz="2400" b="1" i="1" u="sng" dirty="0"/>
              <a:t>T</a:t>
            </a:r>
            <a:r>
              <a:rPr lang="en-US" sz="2400" b="1" i="1" u="sng" dirty="0" smtClean="0"/>
              <a:t>able </a:t>
            </a:r>
            <a:r>
              <a:rPr lang="en-US" sz="2400" b="1" i="1" u="sng" dirty="0"/>
              <a:t>D</a:t>
            </a:r>
            <a:r>
              <a:rPr lang="en-US" sz="2400" b="1" i="1" u="sng" dirty="0" smtClean="0"/>
              <a:t>ata</a:t>
            </a:r>
            <a:endParaRPr lang="en-US" sz="2400" b="1" i="1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57" y="1314154"/>
            <a:ext cx="7844913" cy="447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93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43000" y="211365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u="sng" dirty="0" smtClean="0">
                <a:latin typeface="+mj-lt"/>
              </a:rPr>
              <a:t>Automation</a:t>
            </a:r>
            <a:endParaRPr lang="en-US" sz="2400" b="1" i="1" u="sng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19201"/>
            <a:ext cx="869806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6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"/>
            <a:ext cx="9144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7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32525" y="4405787"/>
            <a:ext cx="3725949" cy="720725"/>
          </a:xfrm>
        </p:spPr>
        <p:txBody>
          <a:bodyPr>
            <a:normAutofit fontScale="90000"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sz="2200" b="1" i="1" u="sng" cap="all" dirty="0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  <a:latin typeface="+mj-lt"/>
              </a:rPr>
              <a:t>Under the guidance of :</a:t>
            </a:r>
            <a:r>
              <a:rPr lang="en-US" sz="2800" i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/>
            </a:r>
            <a:br>
              <a:rPr lang="en-US" sz="2800" i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</a:br>
            <a:endParaRPr lang="en-US" sz="2400" i="1" cap="all" dirty="0">
              <a:ln w="0"/>
              <a:solidFill>
                <a:schemeClr val="tx2">
                  <a:lumMod val="50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28194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86175" y="4379355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Mr. Rahul Kulkarni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" y="990600"/>
            <a:ext cx="40386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400" b="1" i="1" u="sng" cap="all" spc="0" dirty="0" smtClean="0">
                <a:ln w="0"/>
                <a:effectLst>
                  <a:reflection blurRad="12700" stA="50000" endPos="50000" dist="5000" dir="5400000" sy="-100000" rotWithShape="0"/>
                </a:effectLst>
                <a:latin typeface="Arial Black" pitchFamily="34" charset="0"/>
              </a:rPr>
              <a:t>Project Team:</a:t>
            </a:r>
            <a:endParaRPr lang="en-US" sz="2400" b="1" i="1" u="sng" cap="all" spc="0" dirty="0">
              <a:ln w="0"/>
              <a:effectLst>
                <a:reflection blurRad="12700" stA="50000" endPos="50000" dist="5000" dir="5400000" sy="-100000" rotWithShape="0"/>
              </a:effectLst>
              <a:latin typeface="Arial Black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86175" y="990600"/>
            <a:ext cx="4114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Krishna </a:t>
            </a:r>
            <a:r>
              <a:rPr lang="en-US" sz="2400" b="1" i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Agarwal</a:t>
            </a:r>
            <a:endParaRPr lang="en-US" sz="2400" b="1" i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r>
              <a:rPr lang="en-US" sz="2400" b="1" i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Shraddha </a:t>
            </a:r>
            <a:r>
              <a:rPr lang="en-US" sz="2400" b="1" i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Bhagwat</a:t>
            </a:r>
          </a:p>
          <a:p>
            <a:r>
              <a:rPr lang="en-US" sz="2400" b="1" i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Roopa M.S.</a:t>
            </a:r>
          </a:p>
          <a:p>
            <a:r>
              <a:rPr lang="en-US" sz="2400" b="1" i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Oshin </a:t>
            </a:r>
            <a:r>
              <a:rPr lang="en-US" sz="2400" b="1" i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Bhatt</a:t>
            </a:r>
          </a:p>
          <a:p>
            <a:r>
              <a:rPr lang="en-US" sz="2400" b="1" i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Gayatri Shinde</a:t>
            </a:r>
          </a:p>
          <a:p>
            <a:r>
              <a:rPr lang="en-US" sz="2400" b="1" i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Krutika Gawale</a:t>
            </a:r>
          </a:p>
          <a:p>
            <a:endParaRPr lang="en-US" sz="2400" b="1" i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15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62" y="228600"/>
            <a:ext cx="8621397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2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16" y="76200"/>
            <a:ext cx="8638739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5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66" y="76201"/>
            <a:ext cx="8854294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7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400"/>
            <a:ext cx="9144000" cy="544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87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8" y="228601"/>
            <a:ext cx="8900222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075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32" y="152401"/>
            <a:ext cx="8357047" cy="579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999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2" y="228600"/>
            <a:ext cx="888416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96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41" y="76200"/>
            <a:ext cx="8852624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62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" y="533400"/>
            <a:ext cx="9134475" cy="521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24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590800" y="1828800"/>
            <a:ext cx="39624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/>
              <a:t>Any Queries?</a:t>
            </a:r>
            <a:endParaRPr lang="en-US" sz="6000" b="1" i="1" dirty="0"/>
          </a:p>
        </p:txBody>
      </p:sp>
      <p:pic>
        <p:nvPicPr>
          <p:cNvPr id="3078" name="Picture 6" descr="Image result for question mark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419475"/>
            <a:ext cx="213360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75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0" y="1219200"/>
            <a:ext cx="3725949" cy="720725"/>
          </a:xfrm>
        </p:spPr>
        <p:txBody>
          <a:bodyPr>
            <a:normAutofit/>
          </a:bodyPr>
          <a:lstStyle/>
          <a:p>
            <a:r>
              <a:rPr lang="en-US" sz="2800" b="1" i="1" u="sng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800" b="1" i="1" u="sng" dirty="0" smtClean="0">
                <a:solidFill>
                  <a:schemeClr val="tx1"/>
                </a:solidFill>
                <a:latin typeface="+mj-lt"/>
              </a:rPr>
              <a:t>Project Objectives</a:t>
            </a:r>
            <a:endParaRPr lang="en-US" sz="2800" b="1" i="1" u="sng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2438400"/>
            <a:ext cx="8153400" cy="1524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tabLst>
                <a:tab pos="3830638" algn="l"/>
              </a:tabLst>
              <a:defRPr sz="3600" b="1" kern="1200" cap="none" spc="50">
                <a:ln w="1333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000" dirty="0" smtClean="0"/>
          </a:p>
          <a:p>
            <a:pPr algn="just"/>
            <a:endParaRPr lang="en-US" sz="2000" b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000" b="0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dirty="0" smtClean="0">
                <a:solidFill>
                  <a:schemeClr val="tx1"/>
                </a:solidFill>
              </a:rPr>
              <a:t>Statistical Analysis of Campus Recruitment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dirty="0" smtClean="0">
                <a:solidFill>
                  <a:schemeClr val="tx1"/>
                </a:solidFill>
                <a:cs typeface="Arial" panose="020B0604020202020204" pitchFamily="34" charset="0"/>
              </a:rPr>
              <a:t>Analysis of students selected from different colleges by different companies</a:t>
            </a:r>
            <a:r>
              <a:rPr lang="en-US" sz="2000" b="0" dirty="0" smtClean="0">
                <a:solidFill>
                  <a:schemeClr val="tx1"/>
                </a:solidFill>
                <a:cs typeface="Arial" panose="020B0604020202020204" pitchFamily="34" charset="0"/>
              </a:rPr>
              <a:t>.</a:t>
            </a:r>
            <a:endParaRPr lang="en-US" sz="2000" b="0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648200"/>
            <a:ext cx="3810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78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95400" y="2520255"/>
            <a:ext cx="31489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Thank You</a:t>
            </a:r>
            <a:endParaRPr 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2141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ght Arrow 11"/>
          <p:cNvSpPr/>
          <p:nvPr/>
        </p:nvSpPr>
        <p:spPr>
          <a:xfrm>
            <a:off x="1691753" y="2578289"/>
            <a:ext cx="478241" cy="10008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30873" y="457200"/>
            <a:ext cx="4822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u="sng" dirty="0" smtClean="0"/>
              <a:t>Project Flow</a:t>
            </a:r>
            <a:endParaRPr lang="en-US" sz="2800" b="1" i="1" u="sng" dirty="0"/>
          </a:p>
        </p:txBody>
      </p:sp>
      <p:sp>
        <p:nvSpPr>
          <p:cNvPr id="3" name="Rectangle 2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grpSp>
        <p:nvGrpSpPr>
          <p:cNvPr id="10" name="Group 1"/>
          <p:cNvGrpSpPr>
            <a:grpSpLocks noChangeAspect="1"/>
          </p:cNvGrpSpPr>
          <p:nvPr/>
        </p:nvGrpSpPr>
        <p:grpSpPr bwMode="auto">
          <a:xfrm>
            <a:off x="1038225" y="1524797"/>
            <a:ext cx="6858000" cy="3624999"/>
            <a:chOff x="2527" y="-307"/>
            <a:chExt cx="12000" cy="5143"/>
          </a:xfrm>
        </p:grpSpPr>
        <p:sp>
          <p:nvSpPr>
            <p:cNvPr id="16" name="AutoShape 21"/>
            <p:cNvSpPr>
              <a:spLocks noChangeAspect="1" noChangeArrowheads="1" noTextEdit="1"/>
            </p:cNvSpPr>
            <p:nvPr/>
          </p:nvSpPr>
          <p:spPr bwMode="auto">
            <a:xfrm>
              <a:off x="2527" y="-307"/>
              <a:ext cx="12000" cy="5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AutoShape 20"/>
            <p:cNvSpPr>
              <a:spLocks noChangeArrowheads="1"/>
            </p:cNvSpPr>
            <p:nvPr/>
          </p:nvSpPr>
          <p:spPr bwMode="auto">
            <a:xfrm>
              <a:off x="12427" y="-50"/>
              <a:ext cx="2100" cy="4732"/>
            </a:xfrm>
            <a:prstGeom prst="flowChartMultidocument">
              <a:avLst/>
            </a:prstGeom>
            <a:gradFill rotWithShape="1">
              <a:gsLst>
                <a:gs pos="0">
                  <a:srgbClr val="00CC66">
                    <a:gamma/>
                    <a:shade val="46275"/>
                    <a:invGamma/>
                  </a:srgbClr>
                </a:gs>
                <a:gs pos="50000">
                  <a:srgbClr val="00CC66"/>
                </a:gs>
                <a:gs pos="100000">
                  <a:srgbClr val="00CC66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Documents"/>
            <p:cNvSpPr>
              <a:spLocks noEditPoints="1" noChangeArrowheads="1"/>
            </p:cNvSpPr>
            <p:nvPr/>
          </p:nvSpPr>
          <p:spPr bwMode="auto">
            <a:xfrm>
              <a:off x="2527" y="104"/>
              <a:ext cx="2400" cy="4526"/>
            </a:xfrm>
            <a:custGeom>
              <a:avLst/>
              <a:gdLst>
                <a:gd name="T0" fmla="*/ 0 w 21600"/>
                <a:gd name="T1" fmla="*/ 2800 h 21600"/>
                <a:gd name="T2" fmla="*/ 3468 w 21600"/>
                <a:gd name="T3" fmla="*/ 0 h 21600"/>
                <a:gd name="T4" fmla="*/ 21653 w 21600"/>
                <a:gd name="T5" fmla="*/ 18828 h 21600"/>
                <a:gd name="T6" fmla="*/ 19954 w 21600"/>
                <a:gd name="T7" fmla="*/ 20214 h 21600"/>
                <a:gd name="T8" fmla="*/ 18256 w 21600"/>
                <a:gd name="T9" fmla="*/ 21628 h 21600"/>
                <a:gd name="T10" fmla="*/ 19954 w 21600"/>
                <a:gd name="T11" fmla="*/ 1428 h 21600"/>
                <a:gd name="T12" fmla="*/ 18256 w 21600"/>
                <a:gd name="T13" fmla="*/ 2800 h 21600"/>
                <a:gd name="T14" fmla="*/ 1645 w 21600"/>
                <a:gd name="T15" fmla="*/ 1428 h 21600"/>
                <a:gd name="T16" fmla="*/ 21600 w 21600"/>
                <a:gd name="T17" fmla="*/ 0 h 21600"/>
                <a:gd name="T18" fmla="*/ 10800 w 21600"/>
                <a:gd name="T19" fmla="*/ 0 h 21600"/>
                <a:gd name="T20" fmla="*/ 0 w 21600"/>
                <a:gd name="T21" fmla="*/ 10800 h 21600"/>
                <a:gd name="T22" fmla="*/ 21600 w 21600"/>
                <a:gd name="T23" fmla="*/ 10800 h 21600"/>
                <a:gd name="T24" fmla="*/ 1645 w 21600"/>
                <a:gd name="T25" fmla="*/ 4171 h 21600"/>
                <a:gd name="T26" fmla="*/ 16522 w 21600"/>
                <a:gd name="T27" fmla="*/ 1731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T24" t="T25" r="T26" b="T27"/>
              <a:pathLst>
                <a:path w="21600" h="21600" extrusionOk="0">
                  <a:moveTo>
                    <a:pt x="0" y="18014"/>
                  </a:moveTo>
                  <a:lnTo>
                    <a:pt x="0" y="2800"/>
                  </a:lnTo>
                  <a:lnTo>
                    <a:pt x="1645" y="2800"/>
                  </a:lnTo>
                  <a:lnTo>
                    <a:pt x="1645" y="1428"/>
                  </a:lnTo>
                  <a:lnTo>
                    <a:pt x="3468" y="1428"/>
                  </a:lnTo>
                  <a:lnTo>
                    <a:pt x="3468" y="0"/>
                  </a:lnTo>
                  <a:lnTo>
                    <a:pt x="21653" y="0"/>
                  </a:lnTo>
                  <a:lnTo>
                    <a:pt x="21653" y="18828"/>
                  </a:lnTo>
                  <a:lnTo>
                    <a:pt x="19954" y="18828"/>
                  </a:lnTo>
                  <a:lnTo>
                    <a:pt x="19954" y="20214"/>
                  </a:lnTo>
                  <a:lnTo>
                    <a:pt x="18256" y="20214"/>
                  </a:lnTo>
                  <a:lnTo>
                    <a:pt x="18256" y="21600"/>
                  </a:lnTo>
                  <a:lnTo>
                    <a:pt x="4434" y="21600"/>
                  </a:lnTo>
                  <a:lnTo>
                    <a:pt x="0" y="18014"/>
                  </a:lnTo>
                  <a:close/>
                </a:path>
                <a:path w="21600" h="21600" extrusionOk="0">
                  <a:moveTo>
                    <a:pt x="3486" y="1428"/>
                  </a:moveTo>
                  <a:lnTo>
                    <a:pt x="19954" y="1428"/>
                  </a:lnTo>
                  <a:lnTo>
                    <a:pt x="19954" y="20214"/>
                  </a:lnTo>
                  <a:lnTo>
                    <a:pt x="18256" y="20214"/>
                  </a:lnTo>
                  <a:lnTo>
                    <a:pt x="18256" y="2800"/>
                  </a:lnTo>
                  <a:lnTo>
                    <a:pt x="1645" y="2800"/>
                  </a:lnTo>
                  <a:lnTo>
                    <a:pt x="1645" y="1428"/>
                  </a:lnTo>
                  <a:lnTo>
                    <a:pt x="3486" y="1428"/>
                  </a:lnTo>
                  <a:close/>
                </a:path>
                <a:path w="21600" h="21600" extrusionOk="0">
                  <a:moveTo>
                    <a:pt x="0" y="18014"/>
                  </a:moveTo>
                  <a:lnTo>
                    <a:pt x="4434" y="18000"/>
                  </a:lnTo>
                  <a:lnTo>
                    <a:pt x="4434" y="21600"/>
                  </a:lnTo>
                  <a:lnTo>
                    <a:pt x="0" y="18014"/>
                  </a:lnTo>
                  <a:close/>
                </a:path>
              </a:pathLst>
            </a:custGeom>
            <a:gradFill rotWithShape="1">
              <a:gsLst>
                <a:gs pos="0">
                  <a:srgbClr val="333399"/>
                </a:gs>
                <a:gs pos="50000">
                  <a:srgbClr val="FFFFFF"/>
                </a:gs>
                <a:gs pos="100000">
                  <a:srgbClr val="333399"/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Text Box 18"/>
            <p:cNvSpPr txBox="1">
              <a:spLocks noChangeArrowheads="1"/>
            </p:cNvSpPr>
            <p:nvPr/>
          </p:nvSpPr>
          <p:spPr bwMode="auto">
            <a:xfrm>
              <a:off x="2527" y="1750"/>
              <a:ext cx="1980" cy="10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E4A8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vert="horz" wrap="square" lIns="54864" tIns="27432" rIns="54864" bIns="27432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Heterogeneous Sources i.e. operational data (</a:t>
              </a:r>
              <a:r>
                <a:rPr lang="en-US" sz="1100" dirty="0" smtClean="0">
                  <a:solidFill>
                    <a:srgbClr val="000000"/>
                  </a:solidFill>
                  <a:latin typeface="Arial" pitchFamily="34" charset="0"/>
                  <a:ea typeface="Times New Roman" pitchFamily="18" charset="0"/>
                  <a:cs typeface="Arial" pitchFamily="34" charset="0"/>
                </a:rPr>
                <a:t>Excel</a:t>
              </a:r>
              <a:r>
                <a: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 files)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Rectangle 17"/>
            <p:cNvSpPr>
              <a:spLocks noChangeArrowheads="1"/>
            </p:cNvSpPr>
            <p:nvPr/>
          </p:nvSpPr>
          <p:spPr bwMode="auto">
            <a:xfrm>
              <a:off x="5527" y="-307"/>
              <a:ext cx="2300" cy="5143"/>
            </a:xfrm>
            <a:prstGeom prst="rect">
              <a:avLst/>
            </a:prstGeom>
            <a:solidFill>
              <a:srgbClr val="FFCF0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Text Box 16"/>
            <p:cNvSpPr txBox="1">
              <a:spLocks noChangeArrowheads="1"/>
            </p:cNvSpPr>
            <p:nvPr/>
          </p:nvSpPr>
          <p:spPr bwMode="auto">
            <a:xfrm>
              <a:off x="5727" y="516"/>
              <a:ext cx="2000" cy="557"/>
            </a:xfrm>
            <a:prstGeom prst="rect">
              <a:avLst/>
            </a:prstGeom>
            <a:solidFill>
              <a:srgbClr val="FFCF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vert="horz" wrap="square" lIns="54864" tIns="27432" rIns="54864" bIns="27432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EXTRACT 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Text Box 15"/>
            <p:cNvSpPr txBox="1">
              <a:spLocks noChangeArrowheads="1"/>
            </p:cNvSpPr>
            <p:nvPr/>
          </p:nvSpPr>
          <p:spPr bwMode="auto">
            <a:xfrm>
              <a:off x="5527" y="1853"/>
              <a:ext cx="2300" cy="557"/>
            </a:xfrm>
            <a:prstGeom prst="rect">
              <a:avLst/>
            </a:prstGeom>
            <a:solidFill>
              <a:srgbClr val="FFCF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vert="horz" wrap="square" lIns="54864" tIns="27432" rIns="54864" bIns="27432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TRANSFORM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Text Box 14"/>
            <p:cNvSpPr txBox="1">
              <a:spLocks noChangeArrowheads="1"/>
            </p:cNvSpPr>
            <p:nvPr/>
          </p:nvSpPr>
          <p:spPr bwMode="auto">
            <a:xfrm>
              <a:off x="5627" y="3190"/>
              <a:ext cx="2100" cy="557"/>
            </a:xfrm>
            <a:prstGeom prst="rect">
              <a:avLst/>
            </a:prstGeom>
            <a:solidFill>
              <a:srgbClr val="FFCF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vert="horz" wrap="square" lIns="54864" tIns="27432" rIns="54864" bIns="27432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LOAD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AutoShape 13"/>
            <p:cNvSpPr>
              <a:spLocks noChangeArrowheads="1"/>
            </p:cNvSpPr>
            <p:nvPr/>
          </p:nvSpPr>
          <p:spPr bwMode="auto">
            <a:xfrm>
              <a:off x="8427" y="413"/>
              <a:ext cx="1600" cy="3703"/>
            </a:xfrm>
            <a:prstGeom prst="flowChartMagneticDisk">
              <a:avLst/>
            </a:prstGeom>
            <a:solidFill>
              <a:srgbClr val="FF99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Text Box 12"/>
            <p:cNvSpPr txBox="1">
              <a:spLocks noChangeArrowheads="1"/>
            </p:cNvSpPr>
            <p:nvPr/>
          </p:nvSpPr>
          <p:spPr bwMode="auto">
            <a:xfrm>
              <a:off x="8427" y="1956"/>
              <a:ext cx="1800" cy="8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99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vert="horz" wrap="square" lIns="54864" tIns="27432" rIns="54864" bIns="27432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Data warehouse </a:t>
              </a: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(</a:t>
              </a:r>
              <a:r>
                <a:rPr lang="en-US" sz="1200" b="1" dirty="0" smtClean="0">
                  <a:solidFill>
                    <a:srgbClr val="000000"/>
                  </a:solidFill>
                  <a:latin typeface="Arial" pitchFamily="34" charset="0"/>
                  <a:ea typeface="Times New Roman" pitchFamily="18" charset="0"/>
                  <a:cs typeface="Arial" pitchFamily="34" charset="0"/>
                </a:rPr>
                <a:t>SQL</a:t>
              </a: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)</a:t>
              </a:r>
              <a:endPara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Text Box 11"/>
            <p:cNvSpPr txBox="1">
              <a:spLocks noChangeArrowheads="1"/>
            </p:cNvSpPr>
            <p:nvPr/>
          </p:nvSpPr>
          <p:spPr bwMode="auto">
            <a:xfrm>
              <a:off x="12527" y="1853"/>
              <a:ext cx="1417" cy="8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E4A8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vert="horz" wrap="square" lIns="54864" tIns="27432" rIns="54864" bIns="27432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Reports Based On </a:t>
              </a:r>
              <a:r>
                <a:rPr lang="en-US" sz="1200" b="1" dirty="0" smtClean="0">
                  <a:solidFill>
                    <a:srgbClr val="000000"/>
                  </a:solidFill>
                  <a:latin typeface="Arial" pitchFamily="34" charset="0"/>
                  <a:ea typeface="Times New Roman" pitchFamily="18" charset="0"/>
                  <a:cs typeface="Arial" pitchFamily="34" charset="0"/>
                </a:rPr>
                <a:t>PowerBI</a:t>
              </a:r>
              <a:endPara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3" name="Oval 10"/>
            <p:cNvSpPr>
              <a:spLocks noChangeArrowheads="1"/>
            </p:cNvSpPr>
            <p:nvPr/>
          </p:nvSpPr>
          <p:spPr bwMode="auto">
            <a:xfrm>
              <a:off x="10427" y="-50"/>
              <a:ext cx="1400" cy="4423"/>
            </a:xfrm>
            <a:prstGeom prst="ellipse">
              <a:avLst/>
            </a:prstGeom>
            <a:solidFill>
              <a:srgbClr val="00E4A8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Line 8"/>
            <p:cNvSpPr>
              <a:spLocks noChangeShapeType="1"/>
            </p:cNvSpPr>
            <p:nvPr/>
          </p:nvSpPr>
          <p:spPr bwMode="auto">
            <a:xfrm>
              <a:off x="5027" y="2059"/>
              <a:ext cx="5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Line 7"/>
            <p:cNvSpPr>
              <a:spLocks noChangeShapeType="1"/>
            </p:cNvSpPr>
            <p:nvPr/>
          </p:nvSpPr>
          <p:spPr bwMode="auto">
            <a:xfrm>
              <a:off x="7927" y="2059"/>
              <a:ext cx="4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Line 6"/>
            <p:cNvSpPr>
              <a:spLocks noChangeShapeType="1"/>
            </p:cNvSpPr>
            <p:nvPr/>
          </p:nvSpPr>
          <p:spPr bwMode="auto">
            <a:xfrm>
              <a:off x="10027" y="2162"/>
              <a:ext cx="4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Line 5"/>
            <p:cNvSpPr>
              <a:spLocks noChangeShapeType="1"/>
            </p:cNvSpPr>
            <p:nvPr/>
          </p:nvSpPr>
          <p:spPr bwMode="auto">
            <a:xfrm>
              <a:off x="11827" y="2059"/>
              <a:ext cx="6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Text Box 4"/>
            <p:cNvSpPr txBox="1">
              <a:spLocks noChangeArrowheads="1"/>
            </p:cNvSpPr>
            <p:nvPr/>
          </p:nvSpPr>
          <p:spPr bwMode="auto">
            <a:xfrm>
              <a:off x="5627" y="3992"/>
              <a:ext cx="1200" cy="3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E4A8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vert="horz" wrap="square" lIns="54864" tIns="27432" rIns="54864" bIns="27432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(</a:t>
              </a:r>
              <a:r>
                <a:rPr lang="en-US" sz="1200" b="1" dirty="0" smtClean="0">
                  <a:solidFill>
                    <a:srgbClr val="000000"/>
                  </a:solidFill>
                  <a:latin typeface="Arial" pitchFamily="34" charset="0"/>
                  <a:ea typeface="Times New Roman" pitchFamily="18" charset="0"/>
                  <a:cs typeface="Arial" pitchFamily="34" charset="0"/>
                </a:rPr>
                <a:t>SSIS</a:t>
              </a: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)</a:t>
              </a:r>
              <a:endPara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2" name="Rectangle 33"/>
          <p:cNvSpPr>
            <a:spLocks noChangeArrowheads="1"/>
          </p:cNvSpPr>
          <p:nvPr/>
        </p:nvSpPr>
        <p:spPr bwMode="auto">
          <a:xfrm>
            <a:off x="0" y="2743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16017" y="2424188"/>
            <a:ext cx="2542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Dataset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3217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228601"/>
            <a:ext cx="4572000" cy="380999"/>
          </a:xfrm>
        </p:spPr>
        <p:txBody>
          <a:bodyPr>
            <a:normAutofit fontScale="90000"/>
          </a:bodyPr>
          <a:lstStyle/>
          <a:p>
            <a:r>
              <a:rPr lang="en-US" sz="3200" b="1" i="1" u="sng" dirty="0" smtClean="0">
                <a:solidFill>
                  <a:schemeClr val="tx1"/>
                </a:solidFill>
                <a:latin typeface="+mj-lt"/>
              </a:rPr>
              <a:t>Source Data</a:t>
            </a:r>
            <a:endParaRPr lang="en-US" sz="3200" b="1" i="1" u="sng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914400"/>
            <a:ext cx="4876800" cy="5181600"/>
          </a:xfrm>
        </p:spPr>
        <p:txBody>
          <a:bodyPr>
            <a:normAutofit/>
          </a:bodyPr>
          <a:lstStyle/>
          <a:p>
            <a:pPr lvl="1">
              <a:buFont typeface="Wingdings" pitchFamily="2" charset="2"/>
              <a:buChar char="Ø"/>
            </a:pPr>
            <a:r>
              <a:rPr lang="en-US" sz="2400" b="1" dirty="0" smtClean="0">
                <a:solidFill>
                  <a:schemeClr val="tx1"/>
                </a:solidFill>
              </a:rPr>
              <a:t>Company source data :</a:t>
            </a:r>
            <a:endParaRPr lang="en-US" sz="2400" b="1" dirty="0">
              <a:solidFill>
                <a:schemeClr val="tx1"/>
              </a:solidFill>
            </a:endParaRPr>
          </a:p>
          <a:p>
            <a:pPr lvl="2"/>
            <a:r>
              <a:rPr lang="en-US" sz="1800" b="1" dirty="0">
                <a:solidFill>
                  <a:schemeClr val="tx1"/>
                </a:solidFill>
              </a:rPr>
              <a:t>Date</a:t>
            </a:r>
          </a:p>
          <a:p>
            <a:pPr lvl="2"/>
            <a:r>
              <a:rPr lang="en-US" sz="1800" b="1" dirty="0">
                <a:solidFill>
                  <a:schemeClr val="tx1"/>
                </a:solidFill>
              </a:rPr>
              <a:t>College Name</a:t>
            </a:r>
          </a:p>
          <a:p>
            <a:pPr lvl="2"/>
            <a:r>
              <a:rPr lang="en-US" sz="1800" b="1" dirty="0">
                <a:solidFill>
                  <a:schemeClr val="tx1"/>
                </a:solidFill>
              </a:rPr>
              <a:t>Company </a:t>
            </a:r>
            <a:r>
              <a:rPr lang="en-US" sz="1800" b="1" dirty="0" smtClean="0">
                <a:solidFill>
                  <a:schemeClr val="tx1"/>
                </a:solidFill>
              </a:rPr>
              <a:t>Name</a:t>
            </a:r>
          </a:p>
          <a:p>
            <a:pPr lvl="2"/>
            <a:r>
              <a:rPr lang="en-US" sz="1800" b="1" dirty="0" smtClean="0">
                <a:solidFill>
                  <a:schemeClr val="tx1"/>
                </a:solidFill>
              </a:rPr>
              <a:t>Head office location</a:t>
            </a:r>
          </a:p>
          <a:p>
            <a:pPr lvl="2"/>
            <a:r>
              <a:rPr lang="en-US" sz="1800" b="1" dirty="0" smtClean="0">
                <a:solidFill>
                  <a:schemeClr val="tx1"/>
                </a:solidFill>
              </a:rPr>
              <a:t>Country</a:t>
            </a:r>
            <a:endParaRPr lang="en-US" sz="1800" b="1" dirty="0">
              <a:solidFill>
                <a:schemeClr val="tx1"/>
              </a:solidFill>
            </a:endParaRPr>
          </a:p>
          <a:p>
            <a:pPr lvl="2"/>
            <a:r>
              <a:rPr lang="en-US" sz="1800" b="1" dirty="0" smtClean="0">
                <a:solidFill>
                  <a:schemeClr val="tx1"/>
                </a:solidFill>
              </a:rPr>
              <a:t>Package</a:t>
            </a:r>
          </a:p>
          <a:p>
            <a:pPr lvl="2"/>
            <a:r>
              <a:rPr lang="en-US" sz="1800" b="1" dirty="0">
                <a:solidFill>
                  <a:schemeClr val="tx1"/>
                </a:solidFill>
              </a:rPr>
              <a:t>Students </a:t>
            </a:r>
            <a:r>
              <a:rPr lang="en-US" sz="1800" b="1" dirty="0" smtClean="0">
                <a:solidFill>
                  <a:schemeClr val="tx1"/>
                </a:solidFill>
              </a:rPr>
              <a:t>Selected</a:t>
            </a:r>
            <a:endParaRPr lang="en-US" sz="1800" b="1" dirty="0">
              <a:solidFill>
                <a:schemeClr val="tx1"/>
              </a:solidFill>
            </a:endParaRPr>
          </a:p>
          <a:p>
            <a:pPr lvl="2"/>
            <a:r>
              <a:rPr lang="en-US" sz="1800" b="1" dirty="0" smtClean="0">
                <a:solidFill>
                  <a:schemeClr val="tx1"/>
                </a:solidFill>
              </a:rPr>
              <a:t>Students </a:t>
            </a:r>
            <a:r>
              <a:rPr lang="en-US" sz="1800" b="1" dirty="0">
                <a:solidFill>
                  <a:schemeClr val="tx1"/>
                </a:solidFill>
              </a:rPr>
              <a:t>Participated</a:t>
            </a:r>
          </a:p>
          <a:p>
            <a:pPr lvl="2"/>
            <a:r>
              <a:rPr lang="en-US" sz="1800" b="1" dirty="0" smtClean="0">
                <a:solidFill>
                  <a:schemeClr val="tx1"/>
                </a:solidFill>
              </a:rPr>
              <a:t>Criteria</a:t>
            </a:r>
            <a:endParaRPr lang="en-US" sz="1800" b="1" dirty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91000" y="918775"/>
            <a:ext cx="4724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buFont typeface="Wingdings" pitchFamily="2" charset="2"/>
              <a:buChar char="Ø"/>
            </a:pPr>
            <a:r>
              <a:rPr lang="en-US" sz="2400" b="1" dirty="0" smtClean="0"/>
              <a:t>College source data:</a:t>
            </a:r>
          </a:p>
          <a:p>
            <a:pPr marL="1657350" lvl="3" indent="-285750">
              <a:buFont typeface="Arial" pitchFamily="34" charset="0"/>
              <a:buChar char="•"/>
            </a:pPr>
            <a:r>
              <a:rPr lang="en-US" b="1" dirty="0" smtClean="0"/>
              <a:t>Date</a:t>
            </a:r>
          </a:p>
          <a:p>
            <a:pPr marL="1657350" lvl="3" indent="-285750">
              <a:buFont typeface="Arial" pitchFamily="34" charset="0"/>
              <a:buChar char="•"/>
            </a:pPr>
            <a:r>
              <a:rPr lang="en-US" b="1" dirty="0" smtClean="0"/>
              <a:t>College Name</a:t>
            </a:r>
          </a:p>
          <a:p>
            <a:pPr marL="1657350" lvl="3" indent="-285750">
              <a:buFont typeface="Arial" pitchFamily="34" charset="0"/>
              <a:buChar char="•"/>
            </a:pPr>
            <a:r>
              <a:rPr lang="en-US" b="1" dirty="0" smtClean="0"/>
              <a:t>Location</a:t>
            </a:r>
          </a:p>
          <a:p>
            <a:pPr marL="1657350" lvl="3" indent="-285750">
              <a:buFont typeface="Arial" pitchFamily="34" charset="0"/>
              <a:buChar char="•"/>
            </a:pPr>
            <a:r>
              <a:rPr lang="en-US" b="1" dirty="0" smtClean="0"/>
              <a:t>Survey </a:t>
            </a:r>
            <a:r>
              <a:rPr lang="en-US" b="1" dirty="0"/>
              <a:t>Name</a:t>
            </a:r>
          </a:p>
          <a:p>
            <a:pPr marL="1657350" lvl="3" indent="-285750">
              <a:buFont typeface="Arial" pitchFamily="34" charset="0"/>
              <a:buChar char="•"/>
            </a:pPr>
            <a:r>
              <a:rPr lang="en-US" b="1" dirty="0"/>
              <a:t>Number of Indian Students</a:t>
            </a:r>
          </a:p>
          <a:p>
            <a:pPr marL="1657350" lvl="3" indent="-285750">
              <a:buFont typeface="Arial" pitchFamily="34" charset="0"/>
              <a:buChar char="•"/>
            </a:pPr>
            <a:r>
              <a:rPr lang="en-US" b="1" dirty="0"/>
              <a:t>Number of Foreign Students</a:t>
            </a:r>
          </a:p>
          <a:p>
            <a:pPr marL="1657350" lvl="3" indent="-285750">
              <a:buFont typeface="Arial" pitchFamily="34" charset="0"/>
              <a:buChar char="•"/>
            </a:pPr>
            <a:r>
              <a:rPr lang="en-US" b="1" dirty="0"/>
              <a:t>Fees</a:t>
            </a:r>
          </a:p>
          <a:p>
            <a:pPr marL="1657350" lvl="3" indent="-285750">
              <a:buFont typeface="Arial" pitchFamily="34" charset="0"/>
              <a:buChar char="•"/>
            </a:pPr>
            <a:r>
              <a:rPr lang="en-US" b="1" dirty="0"/>
              <a:t>Rank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3783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0" y="91471"/>
            <a:ext cx="4847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u="sng" dirty="0" smtClean="0">
                <a:latin typeface="+mj-lt"/>
              </a:rPr>
              <a:t>Data Warehouse Schema</a:t>
            </a:r>
            <a:endParaRPr lang="en-US" sz="2800" b="1" i="1" u="sng" dirty="0">
              <a:latin typeface="+mj-lt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76590"/>
            <a:ext cx="7924800" cy="548130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137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19162" y="381000"/>
            <a:ext cx="7005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u="sng" dirty="0" smtClean="0">
                <a:latin typeface="+mj-lt"/>
              </a:rPr>
              <a:t>Staging Tables</a:t>
            </a:r>
            <a:endParaRPr lang="en-US" sz="2800" b="1" i="1" u="sng" dirty="0">
              <a:latin typeface="+mj-lt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285750" y="4002881"/>
            <a:ext cx="1133475" cy="5334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Source 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(College</a:t>
            </a:r>
            <a:r>
              <a:rPr lang="en-US" sz="1600" dirty="0" smtClean="0">
                <a:solidFill>
                  <a:schemeClr val="bg1"/>
                </a:solidFill>
              </a:rPr>
              <a:t>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1800226" y="3881437"/>
            <a:ext cx="1362074" cy="77628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conversion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(Source)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14287" y="1549599"/>
            <a:ext cx="1133475" cy="5334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Source 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(Company</a:t>
            </a:r>
            <a:r>
              <a:rPr lang="en-US" sz="1600" dirty="0" smtClean="0">
                <a:solidFill>
                  <a:schemeClr val="bg1"/>
                </a:solidFill>
              </a:rPr>
              <a:t>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1543646" y="1428155"/>
            <a:ext cx="1362074" cy="77628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Data conversion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(Source)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4867275" y="1338262"/>
            <a:ext cx="1457324" cy="100965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Data cleansing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(</a:t>
            </a:r>
            <a:r>
              <a:rPr lang="en-US" sz="1200" dirty="0" smtClean="0">
                <a:solidFill>
                  <a:schemeClr val="bg1"/>
                </a:solidFill>
              </a:rPr>
              <a:t>Ltrim,Rtrim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9" name="Straight Arrow Connector 68"/>
          <p:cNvCxnSpPr>
            <a:stCxn id="67" idx="3"/>
            <a:endCxn id="72" idx="1"/>
          </p:cNvCxnSpPr>
          <p:nvPr/>
        </p:nvCxnSpPr>
        <p:spPr>
          <a:xfrm>
            <a:off x="2905720" y="1816299"/>
            <a:ext cx="294681" cy="2678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0" name="Straight Arrow Connector 69"/>
          <p:cNvCxnSpPr>
            <a:stCxn id="66" idx="3"/>
            <a:endCxn id="67" idx="1"/>
          </p:cNvCxnSpPr>
          <p:nvPr/>
        </p:nvCxnSpPr>
        <p:spPr>
          <a:xfrm>
            <a:off x="1147762" y="1816299"/>
            <a:ext cx="39588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71" name="Rounded Rectangle 70"/>
          <p:cNvSpPr/>
          <p:nvPr/>
        </p:nvSpPr>
        <p:spPr>
          <a:xfrm>
            <a:off x="6705599" y="1376362"/>
            <a:ext cx="1476376" cy="93345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Conditional split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(</a:t>
            </a:r>
            <a:r>
              <a:rPr lang="en-US" sz="1200" dirty="0" smtClean="0">
                <a:solidFill>
                  <a:schemeClr val="bg1"/>
                </a:solidFill>
              </a:rPr>
              <a:t>Data validation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3200401" y="1454944"/>
            <a:ext cx="1331120" cy="77628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Sort</a:t>
            </a:r>
          </a:p>
        </p:txBody>
      </p:sp>
      <p:cxnSp>
        <p:nvCxnSpPr>
          <p:cNvPr id="73" name="Straight Arrow Connector 72"/>
          <p:cNvCxnSpPr>
            <a:stCxn id="72" idx="3"/>
            <a:endCxn id="68" idx="1"/>
          </p:cNvCxnSpPr>
          <p:nvPr/>
        </p:nvCxnSpPr>
        <p:spPr>
          <a:xfrm>
            <a:off x="4531521" y="1843088"/>
            <a:ext cx="33575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4" name="Straight Arrow Connector 73"/>
          <p:cNvCxnSpPr>
            <a:stCxn id="68" idx="3"/>
            <a:endCxn id="71" idx="1"/>
          </p:cNvCxnSpPr>
          <p:nvPr/>
        </p:nvCxnSpPr>
        <p:spPr>
          <a:xfrm>
            <a:off x="6324599" y="1843088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ounded Rectangle 79"/>
          <p:cNvSpPr/>
          <p:nvPr/>
        </p:nvSpPr>
        <p:spPr>
          <a:xfrm>
            <a:off x="7055640" y="5110162"/>
            <a:ext cx="1402560" cy="9858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Staging Area 2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3" name="Straight Arrow Connector 32"/>
          <p:cNvCxnSpPr>
            <a:stCxn id="57" idx="3"/>
            <a:endCxn id="58" idx="1"/>
          </p:cNvCxnSpPr>
          <p:nvPr/>
        </p:nvCxnSpPr>
        <p:spPr>
          <a:xfrm>
            <a:off x="1419225" y="4269581"/>
            <a:ext cx="38100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58" idx="3"/>
          </p:cNvCxnSpPr>
          <p:nvPr/>
        </p:nvCxnSpPr>
        <p:spPr>
          <a:xfrm>
            <a:off x="3162300" y="4269581"/>
            <a:ext cx="37385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>
            <a:off x="6772274" y="2581275"/>
            <a:ext cx="1343025" cy="1069182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Staging Area 1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9" name="Straight Arrow Connector 38"/>
          <p:cNvCxnSpPr>
            <a:stCxn id="71" idx="2"/>
            <a:endCxn id="38" idx="0"/>
          </p:cNvCxnSpPr>
          <p:nvPr/>
        </p:nvCxnSpPr>
        <p:spPr>
          <a:xfrm>
            <a:off x="7443787" y="2309813"/>
            <a:ext cx="0" cy="2714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/>
          <p:cNvSpPr/>
          <p:nvPr/>
        </p:nvSpPr>
        <p:spPr>
          <a:xfrm>
            <a:off x="5179216" y="3683795"/>
            <a:ext cx="1457324" cy="100965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Data cleansing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(</a:t>
            </a:r>
            <a:r>
              <a:rPr lang="en-US" sz="1200" dirty="0" smtClean="0">
                <a:solidFill>
                  <a:schemeClr val="bg1"/>
                </a:solidFill>
              </a:rPr>
              <a:t>Ltrim,Rtrim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7067550" y="3871911"/>
            <a:ext cx="1476376" cy="93345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Conditional split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(</a:t>
            </a:r>
            <a:r>
              <a:rPr lang="en-US" sz="1200" dirty="0" smtClean="0">
                <a:solidFill>
                  <a:schemeClr val="bg1"/>
                </a:solidFill>
              </a:rPr>
              <a:t>Data validation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3512342" y="3781427"/>
            <a:ext cx="1331120" cy="77628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Sort</a:t>
            </a:r>
          </a:p>
        </p:txBody>
      </p:sp>
      <p:cxnSp>
        <p:nvCxnSpPr>
          <p:cNvPr id="90" name="Straight Arrow Connector 89"/>
          <p:cNvCxnSpPr/>
          <p:nvPr/>
        </p:nvCxnSpPr>
        <p:spPr>
          <a:xfrm>
            <a:off x="4843462" y="4131470"/>
            <a:ext cx="33575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6674640" y="4169571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7777160" y="4838700"/>
            <a:ext cx="0" cy="2714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17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52600" y="304800"/>
            <a:ext cx="525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u="sng" dirty="0" smtClean="0"/>
              <a:t>Company Staging </a:t>
            </a:r>
            <a:r>
              <a:rPr lang="en-US" sz="2400" b="1" i="1" u="sng" dirty="0"/>
              <a:t>T</a:t>
            </a:r>
            <a:r>
              <a:rPr lang="en-US" sz="2400" b="1" i="1" u="sng" dirty="0" smtClean="0"/>
              <a:t>able</a:t>
            </a:r>
            <a:endParaRPr lang="en-US" sz="2400" b="1" i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8" y="1219200"/>
            <a:ext cx="898534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1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52600" y="304800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u="sng" dirty="0" smtClean="0"/>
              <a:t>College Staging </a:t>
            </a:r>
            <a:r>
              <a:rPr lang="en-US" sz="2400" b="1" i="1" u="sng" dirty="0"/>
              <a:t>T</a:t>
            </a:r>
            <a:r>
              <a:rPr lang="en-US" sz="2400" b="1" i="1" u="sng" dirty="0" smtClean="0"/>
              <a:t>able</a:t>
            </a:r>
            <a:endParaRPr lang="en-US" sz="2400" b="1" i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1466850"/>
            <a:ext cx="87630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39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ategory xmlns="73bf341f-534a-4c7c-b0f2-846b32a82801">Module Artifact</Category>
    <Levels xmlns="73bf341f-534a-4c7c-b0f2-846b32a82801">L1</Levels>
    <FolderName xmlns="952a6df7-b138-4f89-9bc4-e7a874ea3254" xsi:nil="true"/>
    <Material_x0020_Type xmlns="73bf341f-534a-4c7c-b0f2-846b32a82801">Class book</Material_x0020_Type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CEB2B59617D04C8D648F7ACAAAAD6A" ma:contentTypeVersion="3" ma:contentTypeDescription="Create a new document." ma:contentTypeScope="" ma:versionID="5eaba1f448a74d9d51b71a5f84c48068">
  <xsd:schema xmlns:xsd="http://www.w3.org/2001/XMLSchema" xmlns:xs="http://www.w3.org/2001/XMLSchema" xmlns:p="http://schemas.microsoft.com/office/2006/metadata/properties" xmlns:ns2="952a6df7-b138-4f89-9bc4-e7a874ea3254" xmlns:ns3="73bf341f-534a-4c7c-b0f2-846b32a82801" targetNamespace="http://schemas.microsoft.com/office/2006/metadata/properties" ma:root="true" ma:fieldsID="72e3526798fb14d7cfa92f913fb7b616" ns2:_="" ns3:_="">
    <xsd:import namespace="952a6df7-b138-4f89-9bc4-e7a874ea3254"/>
    <xsd:import namespace="73bf341f-534a-4c7c-b0f2-846b32a82801"/>
    <xsd:element name="properties">
      <xsd:complexType>
        <xsd:sequence>
          <xsd:element name="documentManagement">
            <xsd:complexType>
              <xsd:all>
                <xsd:element ref="ns2:FolderName" minOccurs="0"/>
                <xsd:element ref="ns3:Levels"/>
                <xsd:element ref="ns3:Category"/>
                <xsd:element ref="ns3:Material_x0020_Type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2a6df7-b138-4f89-9bc4-e7a874ea3254" elementFormDefault="qualified">
    <xsd:import namespace="http://schemas.microsoft.com/office/2006/documentManagement/types"/>
    <xsd:import namespace="http://schemas.microsoft.com/office/infopath/2007/PartnerControls"/>
    <xsd:element name="FolderName" ma:index="8" nillable="true" ma:displayName="FolderName" ma:internalName="FolderNam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bf341f-534a-4c7c-b0f2-846b32a82801" elementFormDefault="qualified">
    <xsd:import namespace="http://schemas.microsoft.com/office/2006/documentManagement/types"/>
    <xsd:import namespace="http://schemas.microsoft.com/office/infopath/2007/PartnerControls"/>
    <xsd:element name="Levels" ma:index="9" ma:displayName="Levels" ma:default="L1" ma:format="Dropdown" ma:internalName="Levels">
      <xsd:simpleType>
        <xsd:restriction base="dms:Choice">
          <xsd:enumeration value="L1"/>
          <xsd:enumeration value="L2"/>
          <xsd:enumeration value="L3"/>
        </xsd:restriction>
      </xsd:simpleType>
    </xsd:element>
    <xsd:element name="Category" ma:index="10" ma:displayName="Category" ma:default="Module Artifact" ma:format="Dropdown" ma:internalName="Category">
      <xsd:simpleType>
        <xsd:restriction base="dms:Choice">
          <xsd:enumeration value="Module Artifact"/>
          <xsd:enumeration value="Assessment Component"/>
        </xsd:restriction>
      </xsd:simpleType>
    </xsd:element>
    <xsd:element name="Material_x0020_Type" ma:index="11" ma:displayName="Material Type" ma:default="Class book" ma:format="Dropdown" ma:internalName="Material_x0020_Type">
      <xsd:simpleType>
        <xsd:restriction base="dms:Choice">
          <xsd:enumeration value="Demos"/>
          <xsd:enumeration value="Extra Example"/>
          <xsd:enumeration value="Extra Material"/>
          <xsd:enumeration value="Suggestions"/>
          <xsd:enumeration value="General"/>
          <xsd:enumeration value="Module Test Practical"/>
          <xsd:enumeration value="Module Test Theory"/>
          <xsd:enumeration value="Quiz"/>
          <xsd:enumeration value="Class book"/>
          <xsd:enumeration value="Lab book"/>
          <xsd:enumeration value="Recording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BDB6F4-73B0-4B42-AF1A-AEBAB5EA15D0}">
  <ds:schemaRefs>
    <ds:schemaRef ds:uri="http://purl.org/dc/elements/1.1/"/>
    <ds:schemaRef ds:uri="http://purl.org/dc/terms/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73bf341f-534a-4c7c-b0f2-846b32a82801"/>
    <ds:schemaRef ds:uri="952a6df7-b138-4f89-9bc4-e7a874ea3254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54C50C59-A985-4085-AE21-AC4E89AF88D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6D909DA-6D80-4F5D-B1FB-70D607A761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52a6df7-b138-4f89-9bc4-e7a874ea3254"/>
    <ds:schemaRef ds:uri="73bf341f-534a-4c7c-b0f2-846b32a828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Capgemini_New_Template</Template>
  <TotalTime>7324</TotalTime>
  <Words>238</Words>
  <Application>Microsoft Office PowerPoint</Application>
  <PresentationFormat>On-screen Show (4:3)</PresentationFormat>
  <Paragraphs>96</Paragraphs>
  <Slides>30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PowerPoint Presentation</vt:lpstr>
      <vt:lpstr>Under the guidance of : </vt:lpstr>
      <vt:lpstr> Project Objectives</vt:lpstr>
      <vt:lpstr>PowerPoint Presentation</vt:lpstr>
      <vt:lpstr>Source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Analysis Of Stock Exchange Data</dc:title>
  <dc:creator>Venkatesh Immadi</dc:creator>
  <cp:lastModifiedBy>Gawale, Krutika</cp:lastModifiedBy>
  <cp:revision>226</cp:revision>
  <dcterms:created xsi:type="dcterms:W3CDTF">2016-04-30T05:01:37Z</dcterms:created>
  <dcterms:modified xsi:type="dcterms:W3CDTF">2019-01-16T11:57:27Z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0x010100C9CEB2B59617D04C8D648F7ACAAAAD6A</vt:lpwstr>
  </property>
</Properties>
</file>